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8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 (Non-US)!PivotTable28</c:name>
    <c:fmtId val="19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Registered Deliveries </a:t>
            </a:r>
            <a:r>
              <a:rPr lang="en-US" dirty="0" smtClean="0"/>
              <a:t>by</a:t>
            </a:r>
            <a:r>
              <a:rPr lang="en-US" baseline="0" dirty="0" smtClean="0"/>
              <a:t> Color</a:t>
            </a:r>
            <a:r>
              <a:rPr lang="en-US" dirty="0" smtClean="0"/>
              <a:t> </a:t>
            </a:r>
            <a:r>
              <a:rPr lang="en-US" dirty="0"/>
              <a:t>(non-US)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 (Non-US)'!$B$3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'Pivot Table (Non-US)'!$A$4:$A$20</c:f>
              <c:strCache>
                <c:ptCount val="17"/>
                <c:pt idx="0">
                  <c:v>(Alpine White) </c:v>
                </c:pt>
                <c:pt idx="1">
                  <c:v>(Azurite Black) </c:v>
                </c:pt>
                <c:pt idx="2">
                  <c:v>(Black Sapphire Metallic) </c:v>
                </c:pt>
                <c:pt idx="3">
                  <c:v>(Citrin Black) </c:v>
                </c:pt>
                <c:pt idx="4">
                  <c:v>(Citrine Black) </c:v>
                </c:pt>
                <c:pt idx="5">
                  <c:v>(Frozen Black) </c:v>
                </c:pt>
                <c:pt idx="6">
                  <c:v>(Frozen Grey) </c:v>
                </c:pt>
                <c:pt idx="7">
                  <c:v>(Frozen Grey)  </c:v>
                </c:pt>
                <c:pt idx="8">
                  <c:v>(Frozen White) </c:v>
                </c:pt>
                <c:pt idx="9">
                  <c:v>(Imperial Blue Metallic) </c:v>
                </c:pt>
                <c:pt idx="10">
                  <c:v>(Monte Carlo Blue) </c:v>
                </c:pt>
                <c:pt idx="11">
                  <c:v>(Moonstone Metallic) </c:v>
                </c:pt>
                <c:pt idx="12">
                  <c:v>(Silverstone II) </c:v>
                </c:pt>
                <c:pt idx="13">
                  <c:v>(Singapore Gray) </c:v>
                </c:pt>
                <c:pt idx="14">
                  <c:v>(Singapore Grey) </c:v>
                </c:pt>
                <c:pt idx="15">
                  <c:v>(Space Grey) </c:v>
                </c:pt>
                <c:pt idx="16">
                  <c:v>(Titanium Silver) </c:v>
                </c:pt>
              </c:strCache>
            </c:strRef>
          </c:cat>
          <c:val>
            <c:numRef>
              <c:f>'Pivot Table (Non-US)'!$B$4:$B$20</c:f>
              <c:numCache>
                <c:formatCode>General</c:formatCode>
                <c:ptCount val="17"/>
                <c:pt idx="0">
                  <c:v>11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14</c:v>
                </c:pt>
                <c:pt idx="11">
                  <c:v>2</c:v>
                </c:pt>
                <c:pt idx="12">
                  <c:v>4</c:v>
                </c:pt>
                <c:pt idx="13">
                  <c:v>1</c:v>
                </c:pt>
                <c:pt idx="14">
                  <c:v>6</c:v>
                </c:pt>
                <c:pt idx="15">
                  <c:v>2</c:v>
                </c:pt>
                <c:pt idx="1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-1517364912"/>
        <c:axId val="-1517363280"/>
      </c:barChart>
      <c:catAx>
        <c:axId val="-15173649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17363280"/>
        <c:crosses val="autoZero"/>
        <c:auto val="1"/>
        <c:lblAlgn val="ctr"/>
        <c:lblOffset val="100"/>
        <c:noMultiLvlLbl val="0"/>
      </c:catAx>
      <c:valAx>
        <c:axId val="-151736328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1736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 (Non-US)!PivotTable28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Registered Deliveries by </a:t>
            </a:r>
            <a:r>
              <a:rPr lang="en-US" sz="1800" dirty="0" smtClean="0"/>
              <a:t>Country (USA</a:t>
            </a:r>
            <a:r>
              <a:rPr lang="en-US" sz="1800" baseline="0" dirty="0" smtClean="0"/>
              <a:t> omitted)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 (Non-US)'!$B$3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'Pivot Table (Non-US)'!$A$4:$A$29</c:f>
              <c:strCache>
                <c:ptCount val="26"/>
                <c:pt idx="0">
                  <c:v> Australia</c:v>
                </c:pt>
                <c:pt idx="1">
                  <c:v> Austria</c:v>
                </c:pt>
                <c:pt idx="2">
                  <c:v> Canada</c:v>
                </c:pt>
                <c:pt idx="3">
                  <c:v> Dominican Republic</c:v>
                </c:pt>
                <c:pt idx="4">
                  <c:v> Germany</c:v>
                </c:pt>
                <c:pt idx="5">
                  <c:v> Guatemala</c:v>
                </c:pt>
                <c:pt idx="6">
                  <c:v> Hong Kong</c:v>
                </c:pt>
                <c:pt idx="7">
                  <c:v> Hungary</c:v>
                </c:pt>
                <c:pt idx="8">
                  <c:v> Luxembourg</c:v>
                </c:pt>
                <c:pt idx="9">
                  <c:v> Mauritius</c:v>
                </c:pt>
                <c:pt idx="10">
                  <c:v> Netherlands</c:v>
                </c:pt>
                <c:pt idx="11">
                  <c:v> New Zealand</c:v>
                </c:pt>
                <c:pt idx="12">
                  <c:v> Panama</c:v>
                </c:pt>
                <c:pt idx="13">
                  <c:v> Poland</c:v>
                </c:pt>
                <c:pt idx="14">
                  <c:v> Portugal</c:v>
                </c:pt>
                <c:pt idx="15">
                  <c:v> Qatar</c:v>
                </c:pt>
                <c:pt idx="16">
                  <c:v> Russia</c:v>
                </c:pt>
                <c:pt idx="17">
                  <c:v> Saudi Arabia</c:v>
                </c:pt>
                <c:pt idx="18">
                  <c:v> Singapore</c:v>
                </c:pt>
                <c:pt idx="19">
                  <c:v> Slovakia</c:v>
                </c:pt>
                <c:pt idx="20">
                  <c:v> South Africa</c:v>
                </c:pt>
                <c:pt idx="21">
                  <c:v> Sweden</c:v>
                </c:pt>
                <c:pt idx="22">
                  <c:v> Switzerland</c:v>
                </c:pt>
                <c:pt idx="23">
                  <c:v> Turkey</c:v>
                </c:pt>
                <c:pt idx="24">
                  <c:v> UK</c:v>
                </c:pt>
                <c:pt idx="25">
                  <c:v>(Unknown)</c:v>
                </c:pt>
              </c:strCache>
            </c:strRef>
          </c:cat>
          <c:val>
            <c:numRef>
              <c:f>'Pivot Table (Non-US)'!$B$4:$B$29</c:f>
              <c:numCache>
                <c:formatCode>General</c:formatCode>
                <c:ptCount val="26"/>
                <c:pt idx="0">
                  <c:v>3</c:v>
                </c:pt>
                <c:pt idx="1">
                  <c:v>2</c:v>
                </c:pt>
                <c:pt idx="2">
                  <c:v>15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8</c:v>
                </c:pt>
                <c:pt idx="2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-1515100560"/>
        <c:axId val="-1515101648"/>
      </c:barChart>
      <c:catAx>
        <c:axId val="-151510056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15101648"/>
        <c:crosses val="autoZero"/>
        <c:auto val="1"/>
        <c:lblAlgn val="ctr"/>
        <c:lblOffset val="100"/>
        <c:noMultiLvlLbl val="0"/>
      </c:catAx>
      <c:valAx>
        <c:axId val="-15151016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1510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 (Non-US)!PivotTable28</c:name>
    <c:fmtId val="35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Registered Deliveries by Month (non-US)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 (Non-US)'!$B$3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'Pivot Table (Non-US)'!$A$4:$A$13</c:f>
              <c:strCache>
                <c:ptCount val="10"/>
                <c:pt idx="0">
                  <c:v> (unknown)</c:v>
                </c:pt>
                <c:pt idx="1">
                  <c:v>February 2012</c:v>
                </c:pt>
                <c:pt idx="2">
                  <c:v>March 2012</c:v>
                </c:pt>
                <c:pt idx="3">
                  <c:v>April 2012</c:v>
                </c:pt>
                <c:pt idx="4">
                  <c:v>May 2012</c:v>
                </c:pt>
                <c:pt idx="5">
                  <c:v>June 2012</c:v>
                </c:pt>
                <c:pt idx="6">
                  <c:v>August 2012</c:v>
                </c:pt>
                <c:pt idx="7">
                  <c:v>September 2012</c:v>
                </c:pt>
                <c:pt idx="8">
                  <c:v>November 2012</c:v>
                </c:pt>
                <c:pt idx="9">
                  <c:v>December 2012</c:v>
                </c:pt>
              </c:strCache>
            </c:strRef>
          </c:cat>
          <c:val>
            <c:numRef>
              <c:f>'Pivot Table (Non-US)'!$B$4:$B$13</c:f>
              <c:numCache>
                <c:formatCode>General</c:formatCode>
                <c:ptCount val="10"/>
                <c:pt idx="0">
                  <c:v>1</c:v>
                </c:pt>
                <c:pt idx="1">
                  <c:v>6</c:v>
                </c:pt>
                <c:pt idx="2">
                  <c:v>9</c:v>
                </c:pt>
                <c:pt idx="3">
                  <c:v>8</c:v>
                </c:pt>
                <c:pt idx="4">
                  <c:v>10</c:v>
                </c:pt>
                <c:pt idx="5">
                  <c:v>6</c:v>
                </c:pt>
                <c:pt idx="6">
                  <c:v>4</c:v>
                </c:pt>
                <c:pt idx="7">
                  <c:v>8</c:v>
                </c:pt>
                <c:pt idx="8">
                  <c:v>1</c:v>
                </c:pt>
                <c:pt idx="9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-1379378864"/>
        <c:axId val="-1379377232"/>
      </c:barChart>
      <c:catAx>
        <c:axId val="-137937886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9377232"/>
        <c:crosses val="autoZero"/>
        <c:auto val="1"/>
        <c:lblAlgn val="ctr"/>
        <c:lblOffset val="100"/>
        <c:noMultiLvlLbl val="0"/>
      </c:catAx>
      <c:valAx>
        <c:axId val="-137937723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7937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Tables (US)!PivotTable10</c:name>
    <c:fmtId val="20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Registered Deliveries by Month (</a:t>
            </a:r>
            <a:r>
              <a:rPr lang="en-US" sz="1800" dirty="0" smtClean="0"/>
              <a:t>USA only)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Tables (US)'!$B$3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'Pivot Tables (US)'!$A$4:$A$26</c:f>
              <c:strCache>
                <c:ptCount val="23"/>
                <c:pt idx="0">
                  <c:v>(Alpine White) </c:v>
                </c:pt>
                <c:pt idx="1">
                  <c:v>(Amazonite Silver) </c:v>
                </c:pt>
                <c:pt idx="2">
                  <c:v>(Azurite Black) </c:v>
                </c:pt>
                <c:pt idx="3">
                  <c:v>(Black Sapphire Metallic) </c:v>
                </c:pt>
                <c:pt idx="4">
                  <c:v>(Brilliant White Metallic) </c:v>
                </c:pt>
                <c:pt idx="5">
                  <c:v>(Chamagne Quartz Metallic) </c:v>
                </c:pt>
                <c:pt idx="6">
                  <c:v>(Champagne Quartz Metallic) </c:v>
                </c:pt>
                <c:pt idx="7">
                  <c:v>(Citrin Black) </c:v>
                </c:pt>
                <c:pt idx="8">
                  <c:v>(Frozen Grey) </c:v>
                </c:pt>
                <c:pt idx="9">
                  <c:v>(Frozen Monte Carlo Blue) </c:v>
                </c:pt>
                <c:pt idx="10">
                  <c:v>(Frozen White) </c:v>
                </c:pt>
                <c:pt idx="11">
                  <c:v>(Imola Red) </c:v>
                </c:pt>
                <c:pt idx="12">
                  <c:v>(Imperial Blue) </c:v>
                </c:pt>
                <c:pt idx="13">
                  <c:v>(Monte Carlo Blue) </c:v>
                </c:pt>
                <c:pt idx="14">
                  <c:v>(Moonstone) </c:v>
                </c:pt>
                <c:pt idx="15">
                  <c:v>(Sakhir Orange) </c:v>
                </c:pt>
                <c:pt idx="16">
                  <c:v>(Sapphire Black) </c:v>
                </c:pt>
                <c:pt idx="17">
                  <c:v>(Silverstone II) </c:v>
                </c:pt>
                <c:pt idx="18">
                  <c:v>(Singapore Grey)</c:v>
                </c:pt>
                <c:pt idx="19">
                  <c:v>(Singapore Grey) </c:v>
                </c:pt>
                <c:pt idx="20">
                  <c:v>(Space Gray) </c:v>
                </c:pt>
                <c:pt idx="21">
                  <c:v>(Space Grey) </c:v>
                </c:pt>
                <c:pt idx="22">
                  <c:v>(Unknown) </c:v>
                </c:pt>
              </c:strCache>
            </c:strRef>
          </c:cat>
          <c:val>
            <c:numRef>
              <c:f>'Pivot Tables (US)'!$B$4:$B$26</c:f>
              <c:numCache>
                <c:formatCode>General</c:formatCode>
                <c:ptCount val="23"/>
                <c:pt idx="0">
                  <c:v>31</c:v>
                </c:pt>
                <c:pt idx="1">
                  <c:v>1</c:v>
                </c:pt>
                <c:pt idx="2">
                  <c:v>8</c:v>
                </c:pt>
                <c:pt idx="3">
                  <c:v>10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5</c:v>
                </c:pt>
                <c:pt idx="13">
                  <c:v>23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9</c:v>
                </c:pt>
                <c:pt idx="18">
                  <c:v>1</c:v>
                </c:pt>
                <c:pt idx="19">
                  <c:v>20</c:v>
                </c:pt>
                <c:pt idx="20">
                  <c:v>4</c:v>
                </c:pt>
                <c:pt idx="21">
                  <c:v>4</c:v>
                </c:pt>
                <c:pt idx="22">
                  <c:v>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-1381112192"/>
        <c:axId val="-1381107296"/>
      </c:barChart>
      <c:catAx>
        <c:axId val="-138111219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81107296"/>
        <c:crosses val="autoZero"/>
        <c:auto val="1"/>
        <c:lblAlgn val="ctr"/>
        <c:lblOffset val="100"/>
        <c:noMultiLvlLbl val="0"/>
      </c:catAx>
      <c:valAx>
        <c:axId val="-138110729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381112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Tables (US)!PivotTable10</c:name>
    <c:fmtId val="2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Registered USA Deliveries by State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Tables (US)'!$B$3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'Pivot Tables (US)'!$A$4:$A$33</c:f>
              <c:strCache>
                <c:ptCount val="30"/>
                <c:pt idx="0">
                  <c:v> AL</c:v>
                </c:pt>
                <c:pt idx="1">
                  <c:v> AZ</c:v>
                </c:pt>
                <c:pt idx="2">
                  <c:v> CA</c:v>
                </c:pt>
                <c:pt idx="3">
                  <c:v> CO</c:v>
                </c:pt>
                <c:pt idx="4">
                  <c:v> DC</c:v>
                </c:pt>
                <c:pt idx="5">
                  <c:v> DE</c:v>
                </c:pt>
                <c:pt idx="6">
                  <c:v> FL</c:v>
                </c:pt>
                <c:pt idx="7">
                  <c:v> GA</c:v>
                </c:pt>
                <c:pt idx="8">
                  <c:v> IL</c:v>
                </c:pt>
                <c:pt idx="9">
                  <c:v> IN</c:v>
                </c:pt>
                <c:pt idx="10">
                  <c:v> LA</c:v>
                </c:pt>
                <c:pt idx="11">
                  <c:v> MD</c:v>
                </c:pt>
                <c:pt idx="12">
                  <c:v> MI</c:v>
                </c:pt>
                <c:pt idx="13">
                  <c:v> MN</c:v>
                </c:pt>
                <c:pt idx="14">
                  <c:v> MO</c:v>
                </c:pt>
                <c:pt idx="15">
                  <c:v> MT</c:v>
                </c:pt>
                <c:pt idx="16">
                  <c:v> NC</c:v>
                </c:pt>
                <c:pt idx="17">
                  <c:v> NH</c:v>
                </c:pt>
                <c:pt idx="18">
                  <c:v> NJ</c:v>
                </c:pt>
                <c:pt idx="19">
                  <c:v> NY</c:v>
                </c:pt>
                <c:pt idx="20">
                  <c:v> OH</c:v>
                </c:pt>
                <c:pt idx="21">
                  <c:v> OR</c:v>
                </c:pt>
                <c:pt idx="22">
                  <c:v> RI</c:v>
                </c:pt>
                <c:pt idx="23">
                  <c:v> SC</c:v>
                </c:pt>
                <c:pt idx="24">
                  <c:v> TX</c:v>
                </c:pt>
                <c:pt idx="25">
                  <c:v> UT</c:v>
                </c:pt>
                <c:pt idx="26">
                  <c:v> VA</c:v>
                </c:pt>
                <c:pt idx="27">
                  <c:v> WA</c:v>
                </c:pt>
                <c:pt idx="28">
                  <c:v> WV</c:v>
                </c:pt>
                <c:pt idx="29">
                  <c:v>(Unknown)</c:v>
                </c:pt>
              </c:strCache>
            </c:strRef>
          </c:cat>
          <c:val>
            <c:numRef>
              <c:f>'Pivot Tables (US)'!$B$4:$B$33</c:f>
              <c:numCache>
                <c:formatCode>General</c:formatCode>
                <c:ptCount val="30"/>
                <c:pt idx="0">
                  <c:v>3</c:v>
                </c:pt>
                <c:pt idx="1">
                  <c:v>2</c:v>
                </c:pt>
                <c:pt idx="2">
                  <c:v>30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9</c:v>
                </c:pt>
                <c:pt idx="7">
                  <c:v>6</c:v>
                </c:pt>
                <c:pt idx="8">
                  <c:v>3</c:v>
                </c:pt>
                <c:pt idx="9">
                  <c:v>1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1</c:v>
                </c:pt>
                <c:pt idx="16">
                  <c:v>5</c:v>
                </c:pt>
                <c:pt idx="17">
                  <c:v>1</c:v>
                </c:pt>
                <c:pt idx="18">
                  <c:v>6</c:v>
                </c:pt>
                <c:pt idx="19">
                  <c:v>12</c:v>
                </c:pt>
                <c:pt idx="20">
                  <c:v>2</c:v>
                </c:pt>
                <c:pt idx="21">
                  <c:v>1</c:v>
                </c:pt>
                <c:pt idx="22">
                  <c:v>1</c:v>
                </c:pt>
                <c:pt idx="23">
                  <c:v>3</c:v>
                </c:pt>
                <c:pt idx="24">
                  <c:v>12</c:v>
                </c:pt>
                <c:pt idx="25">
                  <c:v>1</c:v>
                </c:pt>
                <c:pt idx="26">
                  <c:v>2</c:v>
                </c:pt>
                <c:pt idx="27">
                  <c:v>1</c:v>
                </c:pt>
                <c:pt idx="28">
                  <c:v>1</c:v>
                </c:pt>
                <c:pt idx="29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-1552463552"/>
        <c:axId val="-1552468448"/>
      </c:barChart>
      <c:catAx>
        <c:axId val="-15524635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52468448"/>
        <c:crosses val="autoZero"/>
        <c:auto val="1"/>
        <c:lblAlgn val="ctr"/>
        <c:lblOffset val="100"/>
        <c:noMultiLvlLbl val="0"/>
      </c:catAx>
      <c:valAx>
        <c:axId val="-15524684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52463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[temp.txt]Pivot Tables (US)!PivotTable10</c:name>
    <c:fmtId val="29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/>
              <a:t>Registered Deliveries by Month (US)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 w="9525" cap="flat" cmpd="sng" algn="ctr">
            <a:noFill/>
            <a:miter lim="800000"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Tables (US)'!$B$3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cat>
            <c:strRef>
              <c:f>'Pivot Tables (US)'!$A$4:$A$8</c:f>
              <c:strCache>
                <c:ptCount val="5"/>
                <c:pt idx="0">
                  <c:v> August 2012</c:v>
                </c:pt>
                <c:pt idx="1">
                  <c:v> September 2012</c:v>
                </c:pt>
                <c:pt idx="2">
                  <c:v> October 2012</c:v>
                </c:pt>
                <c:pt idx="3">
                  <c:v> November 2012</c:v>
                </c:pt>
                <c:pt idx="4">
                  <c:v> December 2012</c:v>
                </c:pt>
              </c:strCache>
            </c:strRef>
          </c:cat>
          <c:val>
            <c:numRef>
              <c:f>'Pivot Tables (US)'!$B$4:$B$8</c:f>
              <c:numCache>
                <c:formatCode>General</c:formatCode>
                <c:ptCount val="5"/>
                <c:pt idx="0">
                  <c:v>37</c:v>
                </c:pt>
                <c:pt idx="1">
                  <c:v>65</c:v>
                </c:pt>
                <c:pt idx="2">
                  <c:v>16</c:v>
                </c:pt>
                <c:pt idx="3">
                  <c:v>22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5"/>
        <c:overlap val="-40"/>
        <c:axId val="-1552472800"/>
        <c:axId val="-1552472256"/>
      </c:barChart>
      <c:catAx>
        <c:axId val="-15524728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52472256"/>
        <c:crosses val="autoZero"/>
        <c:auto val="1"/>
        <c:lblAlgn val="ctr"/>
        <c:lblOffset val="100"/>
        <c:noMultiLvlLbl val="0"/>
      </c:catAx>
      <c:valAx>
        <c:axId val="-155247225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55247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7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4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1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6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3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0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90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2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96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0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2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76D8B-9C11-4676-B8DD-45D8B595B83D}" type="datetimeFigureOut">
              <a:rPr lang="en-US" smtClean="0"/>
              <a:t>12/21/2012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4D406-21ED-4098-907F-778C79558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9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445697"/>
              </p:ext>
            </p:extLst>
          </p:nvPr>
        </p:nvGraphicFramePr>
        <p:xfrm>
          <a:off x="4244623" y="124179"/>
          <a:ext cx="7845778" cy="3714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4210457"/>
              </p:ext>
            </p:extLst>
          </p:nvPr>
        </p:nvGraphicFramePr>
        <p:xfrm>
          <a:off x="67733" y="3897490"/>
          <a:ext cx="120339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4375121"/>
              </p:ext>
            </p:extLst>
          </p:nvPr>
        </p:nvGraphicFramePr>
        <p:xfrm>
          <a:off x="67734" y="115711"/>
          <a:ext cx="4154311" cy="3711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6059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371718"/>
              </p:ext>
            </p:extLst>
          </p:nvPr>
        </p:nvGraphicFramePr>
        <p:xfrm>
          <a:off x="214489" y="3025423"/>
          <a:ext cx="11808178" cy="3832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377860"/>
              </p:ext>
            </p:extLst>
          </p:nvPr>
        </p:nvGraphicFramePr>
        <p:xfrm>
          <a:off x="4233332" y="191909"/>
          <a:ext cx="7766757" cy="2810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35609"/>
              </p:ext>
            </p:extLst>
          </p:nvPr>
        </p:nvGraphicFramePr>
        <p:xfrm>
          <a:off x="224541" y="194732"/>
          <a:ext cx="4020082" cy="280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1586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Ferguson, John T</dc:creator>
  <cp:lastModifiedBy>Ferguson, John T</cp:lastModifiedBy>
  <cp:revision>2</cp:revision>
  <dcterms:created xsi:type="dcterms:W3CDTF">2012-12-21T19:39:49Z</dcterms:created>
  <dcterms:modified xsi:type="dcterms:W3CDTF">2012-12-21T19:48:03Z</dcterms:modified>
</cp:coreProperties>
</file>